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3" r:id="rId16"/>
    <p:sldId id="272" r:id="rId17"/>
    <p:sldId id="274" r:id="rId18"/>
    <p:sldId id="269" r:id="rId19"/>
  </p:sldIdLst>
  <p:sldSz cx="9144000" cy="5143500" type="screen16x9"/>
  <p:notesSz cx="5143500" cy="9144000"/>
  <p:embeddedFontLst>
    <p:embeddedFont>
      <p:font typeface="Noto Sans" panose="020B050204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801" autoAdjust="0"/>
  </p:normalViewPr>
  <p:slideViewPr>
    <p:cSldViewPr snapToGrid="0">
      <p:cViewPr varScale="1">
        <p:scale>
          <a:sx n="89" d="100"/>
          <a:sy n="89" d="100"/>
        </p:scale>
        <p:origin x="2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945aa389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38945aa389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g38945aa3892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945aa389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38945aa3892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38945aa3892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707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311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829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ED8-2E55-95D6-CEC6-01AD6A773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595A1-EBAE-0A42-1ADD-557EB0847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49667-85E1-540E-AC4A-6B9FE6E98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44065-56F2-E0E8-FC1E-187689691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641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8945aa389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g38945aa389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g38945aa389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24" name="Google Shape;12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65" name="Google Shape;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250"/>
            <a:ext cx="9144000" cy="51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2465667" y="882384"/>
            <a:ext cx="4224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Introduction to Modeling</a:t>
            </a:r>
            <a:endParaRPr sz="2700" b="1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endParaRPr sz="2700" b="1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1900" b="1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Unified Modeling Language</a:t>
            </a:r>
            <a:endParaRPr sz="1900" b="1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" name="Google Shape;18;p3"/>
          <p:cNvSpPr txBox="1"/>
          <p:nvPr/>
        </p:nvSpPr>
        <p:spPr>
          <a:xfrm flipH="1">
            <a:off x="1782692" y="2248968"/>
            <a:ext cx="53667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SE 2217 </a:t>
            </a:r>
            <a:endParaRPr sz="20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FALL</a:t>
            </a:r>
            <a:endParaRPr sz="20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2025 - 2026</a:t>
            </a:r>
            <a:endParaRPr sz="20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Res. Asst. Aybüke KEÇECİ KANMAZ</a:t>
            </a:r>
            <a:endParaRPr sz="20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Yaşar University</a:t>
            </a:r>
            <a:endParaRPr sz="20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9" name="Google Shape;19;p3" title="small.png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/>
          <p:nvPr/>
        </p:nvSpPr>
        <p:spPr>
          <a:xfrm>
            <a:off x="285750" y="159612"/>
            <a:ext cx="85725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SysML vs UML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275" y="706963"/>
            <a:ext cx="7087451" cy="37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 title="small.png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3"/>
          <p:cNvSpPr/>
          <p:nvPr/>
        </p:nvSpPr>
        <p:spPr>
          <a:xfrm>
            <a:off x="285750" y="159612"/>
            <a:ext cx="85725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SysML vs UML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914400" y="784475"/>
            <a:ext cx="1828800" cy="249900"/>
          </a:xfrm>
          <a:prstGeom prst="rect">
            <a:avLst/>
          </a:prstGeom>
          <a:solidFill>
            <a:srgbClr val="4865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914400" y="784475"/>
            <a:ext cx="18288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Aspect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2743200" y="784475"/>
            <a:ext cx="3657600" cy="249900"/>
          </a:xfrm>
          <a:prstGeom prst="rect">
            <a:avLst/>
          </a:prstGeom>
          <a:solidFill>
            <a:srgbClr val="4865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>
            <a:off x="2743200" y="784475"/>
            <a:ext cx="36576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UML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6400800" y="784475"/>
            <a:ext cx="1828800" cy="249900"/>
          </a:xfrm>
          <a:prstGeom prst="rect">
            <a:avLst/>
          </a:prstGeom>
          <a:solidFill>
            <a:srgbClr val="4865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3"/>
          <p:cNvSpPr/>
          <p:nvPr/>
        </p:nvSpPr>
        <p:spPr>
          <a:xfrm>
            <a:off x="6400800" y="784475"/>
            <a:ext cx="18288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SysML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3"/>
          <p:cNvSpPr/>
          <p:nvPr/>
        </p:nvSpPr>
        <p:spPr>
          <a:xfrm>
            <a:off x="914400" y="1034030"/>
            <a:ext cx="18288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Focus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3"/>
          <p:cNvSpPr/>
          <p:nvPr/>
        </p:nvSpPr>
        <p:spPr>
          <a:xfrm>
            <a:off x="2743200" y="1034030"/>
            <a:ext cx="36576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Software-centric modeling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3"/>
          <p:cNvSpPr/>
          <p:nvPr/>
        </p:nvSpPr>
        <p:spPr>
          <a:xfrm>
            <a:off x="6400800" y="1034030"/>
            <a:ext cx="18288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1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Systems engineering (hardware, software, information, processes, personnel, facilities)</a:t>
            </a:r>
            <a:endParaRPr sz="1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3"/>
          <p:cNvSpPr/>
          <p:nvPr/>
        </p:nvSpPr>
        <p:spPr>
          <a:xfrm>
            <a:off x="914400" y="2090185"/>
            <a:ext cx="7315200" cy="574500"/>
          </a:xfrm>
          <a:prstGeom prst="rect">
            <a:avLst/>
          </a:prstGeom>
          <a:solidFill>
            <a:srgbClr val="CBD5E0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>
            <a:off x="914400" y="2090185"/>
            <a:ext cx="1828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Relationship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2743200" y="2090185"/>
            <a:ext cx="3657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Base language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6400800" y="2090185"/>
            <a:ext cx="1828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1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Extension of UML (profile/dialect of UML 2.0)</a:t>
            </a:r>
            <a:endParaRPr sz="1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/>
          <p:nvPr/>
        </p:nvSpPr>
        <p:spPr>
          <a:xfrm>
            <a:off x="914400" y="2665054"/>
            <a:ext cx="18288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Unique Features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/>
          <p:nvPr/>
        </p:nvSpPr>
        <p:spPr>
          <a:xfrm>
            <a:off x="2743200" y="2665054"/>
            <a:ext cx="36576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Detailed software representation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6400800" y="2665054"/>
            <a:ext cx="18288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1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Requirements diagram, parametric diagram, allocation tables</a:t>
            </a:r>
            <a:endParaRPr sz="1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/>
          <p:nvPr/>
        </p:nvSpPr>
        <p:spPr>
          <a:xfrm>
            <a:off x="914400" y="3400351"/>
            <a:ext cx="7315200" cy="735600"/>
          </a:xfrm>
          <a:prstGeom prst="rect">
            <a:avLst/>
          </a:prstGeom>
          <a:solidFill>
            <a:srgbClr val="CBD5E0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>
            <a:off x="914400" y="3400351"/>
            <a:ext cx="18288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Implementation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2743200" y="3400351"/>
            <a:ext cx="36576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Standalone modeling language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6400800" y="3400351"/>
            <a:ext cx="18288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1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Frequently implemented as a plugin for popular UML modeling tools</a:t>
            </a:r>
            <a:endParaRPr sz="1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914400" y="4135648"/>
            <a:ext cx="1828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Complexity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2743200" y="4135648"/>
            <a:ext cx="3657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14 diagram types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6400800" y="4135648"/>
            <a:ext cx="1828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075" tIns="85075" rIns="85075" bIns="85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endParaRPr sz="1150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1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9 diagram types (4 new/modified, 5 reused from UML)</a:t>
            </a:r>
            <a:endParaRPr sz="1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3" title="small.png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/>
          <p:nvPr/>
        </p:nvSpPr>
        <p:spPr>
          <a:xfrm>
            <a:off x="181350" y="1239050"/>
            <a:ext cx="3609600" cy="30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4"/>
          <p:cNvSpPr/>
          <p:nvPr/>
        </p:nvSpPr>
        <p:spPr>
          <a:xfrm>
            <a:off x="3993975" y="1226325"/>
            <a:ext cx="2118300" cy="30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"/>
          <p:cNvSpPr/>
          <p:nvPr/>
        </p:nvSpPr>
        <p:spPr>
          <a:xfrm>
            <a:off x="6410175" y="1213450"/>
            <a:ext cx="2118300" cy="30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4"/>
          <p:cNvSpPr/>
          <p:nvPr/>
        </p:nvSpPr>
        <p:spPr>
          <a:xfrm>
            <a:off x="2571000" y="0"/>
            <a:ext cx="400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SysML Diagram Types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264525" y="1213450"/>
            <a:ext cx="3729448" cy="2249263"/>
            <a:chOff x="264525" y="1213450"/>
            <a:chExt cx="3729448" cy="2249263"/>
          </a:xfrm>
        </p:grpSpPr>
        <p:sp>
          <p:nvSpPr>
            <p:cNvPr id="235" name="Google Shape;235;p14"/>
            <p:cNvSpPr/>
            <p:nvPr/>
          </p:nvSpPr>
          <p:spPr>
            <a:xfrm>
              <a:off x="848075" y="1213450"/>
              <a:ext cx="2533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800"/>
                <a:buFont typeface="Noto Sans"/>
                <a:buNone/>
              </a:pPr>
              <a:r>
                <a:rPr lang="en-US" sz="1600" b="1" i="0" u="none" strike="noStrike" cap="none">
                  <a:solidFill>
                    <a:srgbClr val="27AB83"/>
                  </a:solidFill>
                  <a:latin typeface="Noto Sans"/>
                  <a:ea typeface="Noto Sans"/>
                  <a:cs typeface="Noto Sans"/>
                  <a:sym typeface="Noto Sans"/>
                </a:rPr>
                <a:t>Structure Diagrams</a:t>
              </a:r>
              <a:endParaRPr sz="1600" b="1" i="0" u="none" strike="noStrike" cap="none">
                <a:solidFill>
                  <a:srgbClr val="27AB8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92350" y="1606425"/>
              <a:ext cx="17136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046"/>
                <a:buFont typeface="Noto Sans"/>
                <a:buNone/>
              </a:pPr>
              <a:r>
                <a:rPr lang="en-US" sz="1046" b="1" i="0" u="none" strike="noStrike" cap="none">
                  <a:solidFill>
                    <a:srgbClr val="486581"/>
                  </a:solidFill>
                  <a:latin typeface="Noto Sans"/>
                  <a:ea typeface="Noto Sans"/>
                  <a:cs typeface="Noto Sans"/>
                  <a:sym typeface="Noto Sans"/>
                </a:rPr>
                <a:t>Block Definition Diagram:</a:t>
              </a:r>
              <a:endParaRPr sz="10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92350" y="1938925"/>
              <a:ext cx="1713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34E68"/>
                </a:buClr>
                <a:buSzPts val="942"/>
                <a:buFont typeface="Noto Sans"/>
                <a:buNone/>
              </a:pPr>
              <a:r>
                <a:rPr lang="en-US" sz="942" b="0" i="0" u="none" strike="noStrike" cap="none">
                  <a:solidFill>
                    <a:srgbClr val="334E68"/>
                  </a:solidFill>
                  <a:latin typeface="Noto Sans"/>
                  <a:ea typeface="Noto Sans"/>
                  <a:cs typeface="Noto Sans"/>
                  <a:sym typeface="Noto Sans"/>
                </a:rPr>
                <a:t>Defines system hierarchy and classifications</a:t>
              </a:r>
              <a:endParaRPr sz="9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92350" y="2508513"/>
              <a:ext cx="17136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046"/>
                <a:buFont typeface="Noto Sans"/>
                <a:buNone/>
              </a:pPr>
              <a:r>
                <a:rPr lang="en-US" sz="1046" b="1" i="0" u="none" strike="noStrike" cap="none">
                  <a:solidFill>
                    <a:srgbClr val="486581"/>
                  </a:solidFill>
                  <a:latin typeface="Noto Sans"/>
                  <a:ea typeface="Noto Sans"/>
                  <a:cs typeface="Noto Sans"/>
                  <a:sym typeface="Noto Sans"/>
                </a:rPr>
                <a:t>Internal Block Diagram:</a:t>
              </a:r>
              <a:endParaRPr sz="10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64525" y="2917313"/>
              <a:ext cx="1713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34E68"/>
                </a:buClr>
                <a:buSzPts val="942"/>
                <a:buFont typeface="Noto Sans"/>
                <a:buNone/>
              </a:pPr>
              <a:r>
                <a:rPr lang="en-US" sz="942" b="0" i="0" u="none" strike="noStrike" cap="none">
                  <a:solidFill>
                    <a:srgbClr val="334E68"/>
                  </a:solidFill>
                  <a:latin typeface="Noto Sans"/>
                  <a:ea typeface="Noto Sans"/>
                  <a:cs typeface="Noto Sans"/>
                  <a:sym typeface="Noto Sans"/>
                </a:rPr>
                <a:t>Shows internal structure and connections</a:t>
              </a:r>
              <a:endParaRPr sz="9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280373" y="1606425"/>
              <a:ext cx="17136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046"/>
                <a:buFont typeface="Noto Sans"/>
                <a:buNone/>
              </a:pPr>
              <a:r>
                <a:rPr lang="en-US" sz="1046" b="1" i="0" u="none" strike="noStrike" cap="none">
                  <a:solidFill>
                    <a:srgbClr val="486581"/>
                  </a:solidFill>
                  <a:latin typeface="Noto Sans"/>
                  <a:ea typeface="Noto Sans"/>
                  <a:cs typeface="Noto Sans"/>
                  <a:sym typeface="Noto Sans"/>
                </a:rPr>
                <a:t>Parametric Diagram:</a:t>
              </a:r>
              <a:endParaRPr sz="10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206125" y="1938925"/>
              <a:ext cx="1713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34E68"/>
                </a:buClr>
                <a:buSzPts val="942"/>
                <a:buFont typeface="Noto Sans"/>
                <a:buNone/>
              </a:pPr>
              <a:r>
                <a:rPr lang="en-US" sz="942" b="0" i="0" u="none" strike="noStrike" cap="none">
                  <a:solidFill>
                    <a:srgbClr val="334E68"/>
                  </a:solidFill>
                  <a:latin typeface="Noto Sans"/>
                  <a:ea typeface="Noto Sans"/>
                  <a:cs typeface="Noto Sans"/>
                  <a:sym typeface="Noto Sans"/>
                </a:rPr>
                <a:t>Models constraints and equations between parts</a:t>
              </a:r>
              <a:endParaRPr sz="9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233950" y="2508513"/>
              <a:ext cx="17136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046"/>
                <a:buFont typeface="Noto Sans"/>
                <a:buNone/>
              </a:pPr>
              <a:r>
                <a:rPr lang="en-US" sz="1046" b="1" i="0" u="none" strike="noStrike" cap="none">
                  <a:solidFill>
                    <a:srgbClr val="486581"/>
                  </a:solidFill>
                  <a:latin typeface="Noto Sans"/>
                  <a:ea typeface="Noto Sans"/>
                  <a:cs typeface="Noto Sans"/>
                  <a:sym typeface="Noto Sans"/>
                </a:rPr>
                <a:t>Use Case Diagram:</a:t>
              </a:r>
              <a:endParaRPr sz="10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233950" y="2917313"/>
              <a:ext cx="1713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34E68"/>
                </a:buClr>
                <a:buSzPts val="942"/>
                <a:buFont typeface="Noto Sans"/>
                <a:buNone/>
              </a:pPr>
              <a:r>
                <a:rPr lang="en-US" sz="942" b="0" i="0" u="none" strike="noStrike" cap="none">
                  <a:solidFill>
                    <a:srgbClr val="334E68"/>
                  </a:solidFill>
                  <a:latin typeface="Noto Sans"/>
                  <a:ea typeface="Noto Sans"/>
                  <a:cs typeface="Noto Sans"/>
                  <a:sym typeface="Noto Sans"/>
                </a:rPr>
                <a:t>Shows system functionality from user perspective</a:t>
              </a:r>
              <a:endParaRPr sz="9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4"/>
          <p:cNvGrpSpPr/>
          <p:nvPr/>
        </p:nvGrpSpPr>
        <p:grpSpPr>
          <a:xfrm>
            <a:off x="4094796" y="1239050"/>
            <a:ext cx="2533500" cy="3059456"/>
            <a:chOff x="3812297" y="1239050"/>
            <a:chExt cx="2533500" cy="3059456"/>
          </a:xfrm>
        </p:grpSpPr>
        <p:sp>
          <p:nvSpPr>
            <p:cNvPr id="245" name="Google Shape;245;p14"/>
            <p:cNvSpPr/>
            <p:nvPr/>
          </p:nvSpPr>
          <p:spPr>
            <a:xfrm>
              <a:off x="3812297" y="1239050"/>
              <a:ext cx="2533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800"/>
                <a:buFont typeface="Noto Sans"/>
                <a:buNone/>
              </a:pPr>
              <a:r>
                <a:rPr lang="en-US" sz="1600" b="1" i="0" u="none" strike="noStrike" cap="none">
                  <a:solidFill>
                    <a:srgbClr val="27AB83"/>
                  </a:solidFill>
                  <a:latin typeface="Noto Sans"/>
                  <a:ea typeface="Noto Sans"/>
                  <a:cs typeface="Noto Sans"/>
                  <a:sym typeface="Noto Sans"/>
                </a:rPr>
                <a:t>Behavior Diagrams</a:t>
              </a:r>
              <a:endParaRPr sz="1600" b="1" i="0" u="none" strike="noStrike" cap="none">
                <a:solidFill>
                  <a:srgbClr val="27AB8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812297" y="1586198"/>
              <a:ext cx="19416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046"/>
                <a:buFont typeface="Noto Sans"/>
                <a:buNone/>
              </a:pPr>
              <a:r>
                <a:rPr lang="en-US" sz="1046" b="1" i="0" u="none" strike="noStrike" cap="none">
                  <a:solidFill>
                    <a:srgbClr val="486581"/>
                  </a:solidFill>
                  <a:latin typeface="Noto Sans"/>
                  <a:ea typeface="Noto Sans"/>
                  <a:cs typeface="Noto Sans"/>
                  <a:sym typeface="Noto Sans"/>
                </a:rPr>
                <a:t>Activity Diagram:</a:t>
              </a:r>
              <a:endParaRPr sz="10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812297" y="1938925"/>
              <a:ext cx="1941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34E68"/>
                </a:buClr>
                <a:buSzPts val="942"/>
                <a:buFont typeface="Noto Sans"/>
                <a:buNone/>
              </a:pPr>
              <a:r>
                <a:rPr lang="en-US" sz="942" b="0" i="0" u="none" strike="noStrike" cap="none">
                  <a:solidFill>
                    <a:srgbClr val="334E68"/>
                  </a:solidFill>
                  <a:latin typeface="Noto Sans"/>
                  <a:ea typeface="Noto Sans"/>
                  <a:cs typeface="Noto Sans"/>
                  <a:sym typeface="Noto Sans"/>
                </a:rPr>
                <a:t>Models flow of control between activities</a:t>
              </a:r>
              <a:endParaRPr sz="9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12297" y="2508513"/>
              <a:ext cx="19416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046"/>
                <a:buFont typeface="Noto Sans"/>
                <a:buNone/>
              </a:pPr>
              <a:r>
                <a:rPr lang="en-US" sz="1046" b="1" i="0" u="none" strike="noStrike" cap="none">
                  <a:solidFill>
                    <a:srgbClr val="486581"/>
                  </a:solidFill>
                  <a:latin typeface="Noto Sans"/>
                  <a:ea typeface="Noto Sans"/>
                  <a:cs typeface="Noto Sans"/>
                  <a:sym typeface="Noto Sans"/>
                </a:rPr>
                <a:t>Sequence Diagram:</a:t>
              </a:r>
              <a:endParaRPr sz="10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812300" y="2917313"/>
              <a:ext cx="1941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34E68"/>
                </a:buClr>
                <a:buSzPts val="942"/>
                <a:buFont typeface="Noto Sans"/>
                <a:buNone/>
              </a:pPr>
              <a:r>
                <a:rPr lang="en-US" sz="942" b="0" i="0" u="none" strike="noStrike" cap="none">
                  <a:solidFill>
                    <a:srgbClr val="334E68"/>
                  </a:solidFill>
                  <a:latin typeface="Noto Sans"/>
                  <a:ea typeface="Noto Sans"/>
                  <a:cs typeface="Noto Sans"/>
                  <a:sym typeface="Noto Sans"/>
                </a:rPr>
                <a:t>Shows interactions between parts in time sequence</a:t>
              </a:r>
              <a:endParaRPr sz="9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812300" y="3410625"/>
              <a:ext cx="19416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046"/>
                <a:buFont typeface="Noto Sans"/>
                <a:buNone/>
              </a:pPr>
              <a:r>
                <a:rPr lang="en-US" sz="1046" b="1" i="0" u="none" strike="noStrike" cap="none">
                  <a:solidFill>
                    <a:srgbClr val="486581"/>
                  </a:solidFill>
                  <a:latin typeface="Noto Sans"/>
                  <a:ea typeface="Noto Sans"/>
                  <a:cs typeface="Noto Sans"/>
                  <a:sym typeface="Noto Sans"/>
                </a:rPr>
                <a:t>State Machine Diagram:</a:t>
              </a:r>
              <a:endParaRPr sz="10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3812300" y="3753106"/>
              <a:ext cx="1941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34E68"/>
                </a:buClr>
                <a:buSzPts val="942"/>
                <a:buFont typeface="Noto Sans"/>
                <a:buNone/>
              </a:pPr>
              <a:r>
                <a:rPr lang="en-US" sz="942" b="0" i="0" u="none" strike="noStrike" cap="none">
                  <a:solidFill>
                    <a:srgbClr val="334E68"/>
                  </a:solidFill>
                  <a:latin typeface="Noto Sans"/>
                  <a:ea typeface="Noto Sans"/>
                  <a:cs typeface="Noto Sans"/>
                  <a:sym typeface="Noto Sans"/>
                </a:rPr>
                <a:t>Models system states and transitions</a:t>
              </a:r>
              <a:endParaRPr sz="9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14"/>
          <p:cNvGrpSpPr/>
          <p:nvPr/>
        </p:nvGrpSpPr>
        <p:grpSpPr>
          <a:xfrm>
            <a:off x="6493718" y="1239050"/>
            <a:ext cx="2533500" cy="2249263"/>
            <a:chOff x="6484418" y="1213450"/>
            <a:chExt cx="2533500" cy="2249263"/>
          </a:xfrm>
        </p:grpSpPr>
        <p:sp>
          <p:nvSpPr>
            <p:cNvPr id="253" name="Google Shape;253;p14"/>
            <p:cNvSpPr/>
            <p:nvPr/>
          </p:nvSpPr>
          <p:spPr>
            <a:xfrm>
              <a:off x="6484418" y="1213450"/>
              <a:ext cx="2533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800"/>
                <a:buFont typeface="Noto Sans"/>
                <a:buNone/>
              </a:pPr>
              <a:r>
                <a:rPr lang="en-US" sz="1600" b="1" i="0" u="none" strike="noStrike" cap="none">
                  <a:solidFill>
                    <a:srgbClr val="27AB83"/>
                  </a:solidFill>
                  <a:latin typeface="Noto Sans"/>
                  <a:ea typeface="Noto Sans"/>
                  <a:cs typeface="Noto Sans"/>
                  <a:sym typeface="Noto Sans"/>
                </a:rPr>
                <a:t>Cross-Cutting</a:t>
              </a:r>
              <a:endParaRPr sz="1600" b="1" i="0" u="none" strike="noStrike" cap="none">
                <a:solidFill>
                  <a:srgbClr val="27AB8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6484418" y="1606425"/>
              <a:ext cx="19416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046"/>
                <a:buFont typeface="Noto Sans"/>
                <a:buNone/>
              </a:pPr>
              <a:r>
                <a:rPr lang="en-US" sz="1046" b="1" i="0" u="none" strike="noStrike" cap="none">
                  <a:solidFill>
                    <a:srgbClr val="486581"/>
                  </a:solidFill>
                  <a:latin typeface="Noto Sans"/>
                  <a:ea typeface="Noto Sans"/>
                  <a:cs typeface="Noto Sans"/>
                  <a:sym typeface="Noto Sans"/>
                </a:rPr>
                <a:t>Requirements Diagram:</a:t>
              </a:r>
              <a:endParaRPr sz="10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6484418" y="1938925"/>
              <a:ext cx="1941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34E68"/>
                </a:buClr>
                <a:buSzPts val="942"/>
                <a:buFont typeface="Noto Sans"/>
                <a:buNone/>
              </a:pPr>
              <a:r>
                <a:rPr lang="en-US" sz="942" b="0" i="0" u="none" strike="noStrike" cap="none">
                  <a:solidFill>
                    <a:srgbClr val="334E68"/>
                  </a:solidFill>
                  <a:latin typeface="Noto Sans"/>
                  <a:ea typeface="Noto Sans"/>
                  <a:cs typeface="Noto Sans"/>
                  <a:sym typeface="Noto Sans"/>
                </a:rPr>
                <a:t>Captures and traces system requirements</a:t>
              </a:r>
              <a:endParaRPr sz="9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6484418" y="2508513"/>
              <a:ext cx="19416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86581"/>
                </a:buClr>
                <a:buSzPts val="1046"/>
                <a:buFont typeface="Noto Sans"/>
                <a:buNone/>
              </a:pPr>
              <a:r>
                <a:rPr lang="en-US" sz="1046" b="1" i="0" u="none" strike="noStrike" cap="none">
                  <a:solidFill>
                    <a:srgbClr val="486581"/>
                  </a:solidFill>
                  <a:latin typeface="Noto Sans"/>
                  <a:ea typeface="Noto Sans"/>
                  <a:cs typeface="Noto Sans"/>
                  <a:sym typeface="Noto Sans"/>
                </a:rPr>
                <a:t>Package Diagram:</a:t>
              </a:r>
              <a:endParaRPr sz="10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484425" y="2917313"/>
              <a:ext cx="1941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34E68"/>
                </a:buClr>
                <a:buSzPts val="942"/>
                <a:buFont typeface="Noto Sans"/>
                <a:buNone/>
              </a:pPr>
              <a:r>
                <a:rPr lang="en-US" sz="942" b="0" i="0" u="none" strike="noStrike" cap="none">
                  <a:solidFill>
                    <a:srgbClr val="334E68"/>
                  </a:solidFill>
                  <a:latin typeface="Noto Sans"/>
                  <a:ea typeface="Noto Sans"/>
                  <a:cs typeface="Noto Sans"/>
                  <a:sym typeface="Noto Sans"/>
                </a:rPr>
                <a:t>Shows organization and dependencies</a:t>
              </a:r>
              <a:endParaRPr sz="9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8" name="Google Shape;258;p14" title="small.png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>
            <a:off x="2691499" y="155550"/>
            <a:ext cx="41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SysML Diagram Types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325" y="594150"/>
            <a:ext cx="5822026" cy="38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/>
          <p:nvPr/>
        </p:nvSpPr>
        <p:spPr>
          <a:xfrm>
            <a:off x="6410175" y="1034600"/>
            <a:ext cx="2118300" cy="26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1084" y="1730565"/>
            <a:ext cx="95276" cy="15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1086" y="2519266"/>
            <a:ext cx="95276" cy="1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/>
          <p:nvPr/>
        </p:nvSpPr>
        <p:spPr>
          <a:xfrm>
            <a:off x="6649571" y="1590650"/>
            <a:ext cx="20856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Same as UML: Use Case, Sequence, Activity Diagrams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1075" y="3196525"/>
            <a:ext cx="95276" cy="1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5"/>
          <p:cNvSpPr/>
          <p:nvPr/>
        </p:nvSpPr>
        <p:spPr>
          <a:xfrm>
            <a:off x="6649571" y="2323624"/>
            <a:ext cx="15864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Modified from UML: State Chart Diagram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6756385" y="1392426"/>
            <a:ext cx="13728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lang="en-US" sz="1037" b="1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SysML Diagram Classification:</a:t>
            </a:r>
            <a:endParaRPr sz="10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6649571" y="3056598"/>
            <a:ext cx="20079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Only in SysML: Requirements, Parametric Diagrams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5" title="small.png"/>
          <p:cNvPicPr preferRelativeResize="0"/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" y="514350"/>
            <a:ext cx="8115300" cy="13189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181938-47B3-343A-3F58-80BA0232A24B}"/>
              </a:ext>
            </a:extLst>
          </p:cNvPr>
          <p:cNvSpPr txBox="1"/>
          <p:nvPr/>
        </p:nvSpPr>
        <p:spPr>
          <a:xfrm>
            <a:off x="1212040" y="802611"/>
            <a:ext cx="6719920" cy="753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Best Practices for UML Modeling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12" y="1833282"/>
            <a:ext cx="8118138" cy="2795868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3CE1A-5139-EEE9-B303-6EDA81E76639}"/>
              </a:ext>
            </a:extLst>
          </p:cNvPr>
          <p:cNvSpPr txBox="1"/>
          <p:nvPr/>
        </p:nvSpPr>
        <p:spPr>
          <a:xfrm>
            <a:off x="1212040" y="2076240"/>
            <a:ext cx="6719919" cy="2121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1. Keep Models Simple and Focused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Each diagram should have a clear purpose and audience. Avoid overcrowding diagrams with too much information. Use multiple diagrams if needed.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2. Use Consistent Naming Conventions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Maintain consistent naming for classes, methods, and other elements across all diagrams. This reduces confusion and improves readability.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3. Model at the Right Level of Detail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High-level diagrams for stakeholders, detailed diagrams for developers. Adjust abstraction level based on your audience.</a:t>
            </a:r>
          </a:p>
        </p:txBody>
      </p:sp>
    </p:spTree>
    <p:extLst>
      <p:ext uri="{BB962C8B-B14F-4D97-AF65-F5344CB8AC3E}">
        <p14:creationId xmlns:p14="http://schemas.microsoft.com/office/powerpoint/2010/main" val="329432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B6FF1-E344-262C-49DE-E7FAA6F5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" y="514350"/>
            <a:ext cx="8115300" cy="13189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7ABDC-9DF3-F0DE-957C-5F892DEF0336}"/>
              </a:ext>
            </a:extLst>
          </p:cNvPr>
          <p:cNvSpPr txBox="1"/>
          <p:nvPr/>
        </p:nvSpPr>
        <p:spPr>
          <a:xfrm>
            <a:off x="1212040" y="802611"/>
            <a:ext cx="6719920" cy="753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Best Practices for UML Modeling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12" y="1833282"/>
            <a:ext cx="8118138" cy="2795868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EFCB2-25F9-86EF-0882-8D1A065E27DE}"/>
              </a:ext>
            </a:extLst>
          </p:cNvPr>
          <p:cNvSpPr txBox="1"/>
          <p:nvPr/>
        </p:nvSpPr>
        <p:spPr>
          <a:xfrm>
            <a:off x="1212040" y="2076240"/>
            <a:ext cx="6719919" cy="2121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4. Keep Diagrams Up to Date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Models should evolve with the code. Outdated diagrams are worse than no diagrams as they can mislead developers.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5. Focus on Critical Areas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Not everything needs to be modeled. Focus on complex, critical, or frequently changing parts of the system.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6. Validate with Stakeholders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Regularly review diagrams with team members and stakeholders to ensure shared understanding and catch errors early.</a:t>
            </a:r>
          </a:p>
        </p:txBody>
      </p:sp>
    </p:spTree>
    <p:extLst>
      <p:ext uri="{BB962C8B-B14F-4D97-AF65-F5344CB8AC3E}">
        <p14:creationId xmlns:p14="http://schemas.microsoft.com/office/powerpoint/2010/main" val="398845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37BB5-AE0E-E93B-23AB-285B8EE37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1499D-327D-5DCB-D7B3-B977E5EBA83A}"/>
              </a:ext>
            </a:extLst>
          </p:cNvPr>
          <p:cNvSpPr txBox="1"/>
          <p:nvPr/>
        </p:nvSpPr>
        <p:spPr>
          <a:xfrm>
            <a:off x="1212040" y="945852"/>
            <a:ext cx="6719920" cy="6662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When to Use Which UML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34C82-03AA-FC46-624D-3B409944DF89}"/>
              </a:ext>
            </a:extLst>
          </p:cNvPr>
          <p:cNvSpPr txBox="1"/>
          <p:nvPr/>
        </p:nvSpPr>
        <p:spPr>
          <a:xfrm>
            <a:off x="1212040" y="1820537"/>
            <a:ext cx="6719919" cy="2377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Requirements Phase: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Use Case Diagrams - Capture functional requirements and user interactions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Analysis Phase: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Class Diagrams (conceptual) - Identify domain concepts and relationships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Activity Diagrams - Model business processes and workflows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Design Phase: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Class Diagrams (detailed) - Define system structure with attributes and methods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Sequence Diagrams - Design object interactions for key scenarios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State Machine Diagrams - Model complex object lifecycles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Component Diagrams - Define software architecture and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291191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2E9AC-ADE6-C00A-FD64-1B57505E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5A4C0-3079-5402-CFA0-65FE5A77B307}"/>
              </a:ext>
            </a:extLst>
          </p:cNvPr>
          <p:cNvSpPr txBox="1"/>
          <p:nvPr/>
        </p:nvSpPr>
        <p:spPr>
          <a:xfrm>
            <a:off x="1212040" y="945852"/>
            <a:ext cx="6719920" cy="6662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When to Use Which UML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E6334-FC64-1D92-17F2-FC0AE1DB6F63}"/>
              </a:ext>
            </a:extLst>
          </p:cNvPr>
          <p:cNvSpPr txBox="1"/>
          <p:nvPr/>
        </p:nvSpPr>
        <p:spPr>
          <a:xfrm>
            <a:off x="1212040" y="1820537"/>
            <a:ext cx="6719919" cy="2377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Implementation Phase: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Class Diagrams - Guide code structure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Package Diagrams - Organize code into logical modules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Deployment Phase: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Deployment Diagrams - Plan infrastructure and hardware configuration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Component Diagrams - Show physical distribution of software components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Throughout All Phases: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Object Diagrams - Illustrate specific scenarios and test cases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Communication Diagrams - Show structural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787803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6"/>
          <p:cNvSpPr/>
          <p:nvPr/>
        </p:nvSpPr>
        <p:spPr>
          <a:xfrm>
            <a:off x="285750" y="220278"/>
            <a:ext cx="8572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Summary and Applications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285750" y="837057"/>
            <a:ext cx="41433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800"/>
              <a:buFont typeface="Noto Sans"/>
              <a:buNone/>
            </a:pPr>
            <a:r>
              <a:rPr lang="en-US" sz="1800" b="1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   </a:t>
            </a:r>
            <a:r>
              <a:rPr lang="en-US" sz="1800" b="1" i="0" u="none" strike="noStrike" cap="none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Key Takeaways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457200" y="1189503"/>
            <a:ext cx="3972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Models simplify complex systems for better understanding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457200" y="1652087"/>
            <a:ext cx="3972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UML is the standard for software modeling with focus on object-oriented design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6"/>
          <p:cNvSpPr/>
          <p:nvPr/>
        </p:nvSpPr>
        <p:spPr>
          <a:xfrm>
            <a:off x="457200" y="2114672"/>
            <a:ext cx="3972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SysML extends UML for broader systems engineering applications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6"/>
          <p:cNvSpPr/>
          <p:nvPr/>
        </p:nvSpPr>
        <p:spPr>
          <a:xfrm>
            <a:off x="457200" y="2577256"/>
            <a:ext cx="3972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Both languages provide visual representations to improve communication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6"/>
          <p:cNvSpPr/>
          <p:nvPr/>
        </p:nvSpPr>
        <p:spPr>
          <a:xfrm>
            <a:off x="457200" y="3039840"/>
            <a:ext cx="3972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Modeling reduces development time, cost, and risk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6"/>
          <p:cNvSpPr/>
          <p:nvPr/>
        </p:nvSpPr>
        <p:spPr>
          <a:xfrm>
            <a:off x="504625" y="3722725"/>
            <a:ext cx="8262900" cy="1008300"/>
          </a:xfrm>
          <a:prstGeom prst="rect">
            <a:avLst/>
          </a:prstGeom>
          <a:solidFill>
            <a:srgbClr val="27AB83">
              <a:alpha val="9803"/>
            </a:srgbClr>
          </a:solidFill>
          <a:ln>
            <a:noFill/>
          </a:ln>
        </p:spPr>
        <p:txBody>
          <a:bodyPr spcFirstLastPara="1" wrap="square" lIns="126750" tIns="126750" rIns="126750" bIns="126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660600" y="4022278"/>
            <a:ext cx="1725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872"/>
              <a:buFont typeface="Noto Sans"/>
              <a:buNone/>
            </a:pPr>
            <a:r>
              <a:rPr lang="en-US" sz="1871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UML vs SysML:</a:t>
            </a:r>
            <a:endParaRPr sz="187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6"/>
          <p:cNvSpPr/>
          <p:nvPr/>
        </p:nvSpPr>
        <p:spPr>
          <a:xfrm>
            <a:off x="2828925" y="3965025"/>
            <a:ext cx="4532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015"/>
              <a:buFont typeface="Noto Sans"/>
              <a:buNone/>
            </a:pPr>
            <a:r>
              <a:rPr lang="en-US" sz="1314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Software-focused projects → UML</a:t>
            </a:r>
            <a:endParaRPr sz="131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2828925" y="4262488"/>
            <a:ext cx="4532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015"/>
              <a:buFont typeface="Noto Sans"/>
              <a:buNone/>
            </a:pPr>
            <a:r>
              <a:rPr lang="en-US" sz="1314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Complex systems with hardware/software → SysML</a:t>
            </a:r>
            <a:endParaRPr sz="131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6"/>
          <p:cNvSpPr/>
          <p:nvPr/>
        </p:nvSpPr>
        <p:spPr>
          <a:xfrm>
            <a:off x="4714875" y="837057"/>
            <a:ext cx="41433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800"/>
              <a:buFont typeface="Noto Sans"/>
              <a:buNone/>
            </a:pPr>
            <a:r>
              <a:rPr lang="en-US" sz="1800" b="1" i="0" u="none" strike="noStrike" cap="none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Real-World Applications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4857750" y="1189503"/>
            <a:ext cx="40005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Software Development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4857750" y="1387753"/>
            <a:ext cx="400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Architecture design, code generation, documentation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6"/>
          <p:cNvSpPr/>
          <p:nvPr/>
        </p:nvSpPr>
        <p:spPr>
          <a:xfrm>
            <a:off x="4857750" y="1872365"/>
            <a:ext cx="40005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Systems Engineering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4857750" y="2070616"/>
            <a:ext cx="40005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Aerospace, automotive, defense, medical devices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4857750" y="2356978"/>
            <a:ext cx="40005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Business Process Modeling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4857750" y="2555228"/>
            <a:ext cx="40005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Workflow optimization, organizational structures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4857750" y="2841590"/>
            <a:ext cx="40005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Requirements Engineering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4857750" y="3039840"/>
            <a:ext cx="40005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Capturing, analyzing, and tracking requirements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6" title="small.png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2409844" y="246861"/>
            <a:ext cx="4324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Introduction to Modeling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4" descr="preencoded.png"/>
          <p:cNvPicPr preferRelativeResize="0"/>
          <p:nvPr/>
        </p:nvPicPr>
        <p:blipFill rotWithShape="1">
          <a:blip r:embed="rId4">
            <a:alphaModFix/>
          </a:blip>
          <a:srcRect l="4057" t="24730" r="10156" b="8375"/>
          <a:stretch/>
        </p:blipFill>
        <p:spPr>
          <a:xfrm>
            <a:off x="126500" y="1102948"/>
            <a:ext cx="3910651" cy="25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4308025" y="1180800"/>
            <a:ext cx="44319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Models are </a:t>
            </a:r>
            <a:r>
              <a:rPr lang="en-US" sz="1350" b="1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simplified representations</a:t>
            </a: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350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of real-world systems</a:t>
            </a:r>
            <a:endParaRPr sz="1350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4308025" y="1575537"/>
            <a:ext cx="42597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Models abstract away irrelevant details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308025" y="2000275"/>
            <a:ext cx="42597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Models reduce scale and complexity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4308025" y="2425012"/>
            <a:ext cx="4259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Models focus on specific aspects of a system (e.g., cost, durability)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4308025" y="3182149"/>
            <a:ext cx="4259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Models help understand, evaluate, and critique systems more efficiently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4308025" y="3939287"/>
            <a:ext cx="4259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Modeling has been essential in engineering, art, and construction for centuries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" title="small.png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Benefits of Modeling in Software Engineering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750" y="1171575"/>
            <a:ext cx="2571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>
            <a:off x="657225" y="1143000"/>
            <a:ext cx="38004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Visualization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657225" y="1400175"/>
            <a:ext cx="38004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Complex software designs become easier to understand through visual representation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750" y="2114550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/>
          <p:nvPr/>
        </p:nvSpPr>
        <p:spPr>
          <a:xfrm>
            <a:off x="685800" y="2085975"/>
            <a:ext cx="37719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Clear Communication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685800" y="2343150"/>
            <a:ext cx="37719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Facilitates communication between stakeholders, developers, and operations personnel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750" y="3314700"/>
            <a:ext cx="2571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657225" y="3286125"/>
            <a:ext cx="38004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Complexity Management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657225" y="3543300"/>
            <a:ext cx="38004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Breaks down complex systems into manageable components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86300" y="1171575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5029200" y="1143000"/>
            <a:ext cx="38290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Better Planning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5029200" y="1400175"/>
            <a:ext cx="38290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Improves project planning and resource allocation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86300" y="211455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5029200" y="2085975"/>
            <a:ext cx="38290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Risk Prediction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029200" y="2343150"/>
            <a:ext cx="38290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Helps identify potential issues before implementation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86300" y="3057525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/>
          <p:nvPr/>
        </p:nvSpPr>
        <p:spPr>
          <a:xfrm>
            <a:off x="5029200" y="3028950"/>
            <a:ext cx="38290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Cost Reduction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5029200" y="3286125"/>
            <a:ext cx="38290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Saves time, effort, and money by detecting problems early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285750" y="4286250"/>
            <a:ext cx="85725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1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"Modeling is a key driver for saving time, effort, and money in software development."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5" title="small.png"/>
          <p:cNvPicPr preferRelativeResize="0"/>
          <p:nvPr/>
        </p:nvPicPr>
        <p:blipFill>
          <a:blip r:embed="rId10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4430350" y="750650"/>
            <a:ext cx="3792300" cy="212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0" y="0"/>
            <a:ext cx="9144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UML in Software Development Lifecycle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152403" y="559400"/>
            <a:ext cx="41757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 dirty="0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1. OO-Analysis (OOA)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152403" y="817256"/>
            <a:ext cx="41757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Gather and analyze user requirements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335286" y="1103761"/>
            <a:ext cx="3993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What is the system to do?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335286" y="1247014"/>
            <a:ext cx="3993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What services will it provide?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335286" y="1390267"/>
            <a:ext cx="3993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Provide requirements for designer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152403" y="1705423"/>
            <a:ext cx="41757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2. OO-Design (OOD)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152403" y="2091491"/>
            <a:ext cx="4175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Define system structure and component interactions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335286" y="2507639"/>
            <a:ext cx="3993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What will be the parts &amp; structure?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335286" y="2650892"/>
            <a:ext cx="3993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How will they interact?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35286" y="2794145"/>
            <a:ext cx="3993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Provide blueprint for programmer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152403" y="3109301"/>
            <a:ext cx="41757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3. OO-Programming (OOP)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152403" y="3367156"/>
            <a:ext cx="41757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Convert design into code and test the system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335286" y="3653662"/>
            <a:ext cx="3993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Convert skeleton code into real code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335286" y="3796914"/>
            <a:ext cx="3993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Test the system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335286" y="3940167"/>
            <a:ext cx="3993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Finalize the OO software product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9" descr="preencoded.png"/>
          <p:cNvPicPr preferRelativeResize="0"/>
          <p:nvPr/>
        </p:nvPicPr>
        <p:blipFill rotWithShape="1">
          <a:blip r:embed="rId4">
            <a:alphaModFix/>
          </a:blip>
          <a:srcRect l="9856" t="6239" r="10651" b="8173"/>
          <a:stretch/>
        </p:blipFill>
        <p:spPr>
          <a:xfrm>
            <a:off x="4735350" y="767450"/>
            <a:ext cx="3442824" cy="20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/>
          <p:nvPr/>
        </p:nvSpPr>
        <p:spPr>
          <a:xfrm>
            <a:off x="4735360" y="3132537"/>
            <a:ext cx="38616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Complete Software Lifecycle with UML:</a:t>
            </a:r>
            <a:endParaRPr sz="1350" b="0" i="0" u="none" strike="noStrike" cap="none">
              <a:solidFill>
                <a:srgbClr val="27AB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4604265" y="3524772"/>
            <a:ext cx="39930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Gather Requirements → Model with UML </a:t>
            </a:r>
            <a:endParaRPr sz="1350" b="0" i="0" u="none" strike="noStrike" cap="none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endParaRPr sz="1350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→ Code Methods → Test and Finalize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0" y="5000238"/>
            <a:ext cx="91440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1" u="none" strike="noStrike" cap="none" dirty="0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UML diagrams help translate requirements into design and implementation throughout the entire software development process</a:t>
            </a:r>
            <a:endParaRPr sz="732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9" title="small.png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/>
          <p:nvPr/>
        </p:nvSpPr>
        <p:spPr>
          <a:xfrm>
            <a:off x="285750" y="235941"/>
            <a:ext cx="8572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What is UML?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3554" y="802198"/>
            <a:ext cx="3516900" cy="151002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>
            <a:off x="1644761" y="2722884"/>
            <a:ext cx="58545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Unified Modeling Language (UML) </a:t>
            </a:r>
            <a:r>
              <a:rPr lang="en-US" sz="1350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is a standardized visual modeling language for software engineering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endParaRPr sz="1350" b="1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1371527" y="2950341"/>
            <a:ext cx="308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Purpose:</a:t>
            </a:r>
            <a:endParaRPr sz="1350" b="0" i="0" u="none" strike="noStrike" cap="none">
              <a:solidFill>
                <a:srgbClr val="27AB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1542978" y="3209875"/>
            <a:ext cx="2914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Provides a standard way to visualize system design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1542978" y="3740197"/>
            <a:ext cx="2914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Creates visual models of software systems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1543050" y="4270518"/>
            <a:ext cx="29148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Serves as the de-facto standard for object-oriented software diagramming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4686233" y="2950341"/>
            <a:ext cx="308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Applications:</a:t>
            </a:r>
            <a:endParaRPr sz="1350" b="0" i="0" u="none" strike="noStrike" cap="none">
              <a:solidFill>
                <a:srgbClr val="27AB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4857683" y="3209875"/>
            <a:ext cx="2914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Software architecture documentation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4857683" y="3720752"/>
            <a:ext cx="2914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Requirements specification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4857683" y="4019229"/>
            <a:ext cx="2914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System behavior modeling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4857750" y="4317706"/>
            <a:ext cx="2914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Object-oriented design representation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6" title="small.png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50"/>
            <a:ext cx="9144000" cy="51379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/>
          <p:nvPr/>
        </p:nvSpPr>
        <p:spPr>
          <a:xfrm>
            <a:off x="285750" y="246601"/>
            <a:ext cx="8572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UML Diagram Classification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00" y="804450"/>
            <a:ext cx="4997126" cy="338185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7"/>
          <p:cNvSpPr/>
          <p:nvPr/>
        </p:nvSpPr>
        <p:spPr>
          <a:xfrm>
            <a:off x="5605500" y="804450"/>
            <a:ext cx="25623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575"/>
              <a:buFont typeface="Noto Sans"/>
              <a:buNone/>
            </a:pPr>
            <a:r>
              <a:rPr lang="en-US" sz="1575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Structure Diagrams</a:t>
            </a:r>
            <a:endParaRPr sz="15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5605500" y="1111744"/>
            <a:ext cx="2562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Emphasize the things that must be present in the system being modeled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5605506" y="1810255"/>
            <a:ext cx="25623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575"/>
              <a:buFont typeface="Noto Sans"/>
              <a:buNone/>
            </a:pPr>
            <a:r>
              <a:rPr lang="en-US" sz="1575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Behavior Diagrams</a:t>
            </a:r>
            <a:endParaRPr sz="15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5605531" y="2028904"/>
            <a:ext cx="25623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Emphasize what must happen in the system being modeled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605531" y="2520574"/>
            <a:ext cx="2562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1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Used extensively to describe software functionality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605516" y="2793390"/>
            <a:ext cx="25623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575"/>
              <a:buFont typeface="Noto Sans"/>
              <a:buNone/>
            </a:pPr>
            <a:r>
              <a:rPr lang="en-US" sz="1575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Interaction Diagrams</a:t>
            </a:r>
            <a:endParaRPr sz="15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5627766" y="3051474"/>
            <a:ext cx="2562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Emphasize the flow of control and data among system elements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5605516" y="3715293"/>
            <a:ext cx="25623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1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A subset of behavior diagrams focusing on object interactions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7" title="small.png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/>
          <p:nvPr/>
        </p:nvSpPr>
        <p:spPr>
          <a:xfrm>
            <a:off x="285750" y="265129"/>
            <a:ext cx="8572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UML Diagram Types in Detail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2753" y="742360"/>
            <a:ext cx="3478490" cy="18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/>
          <p:nvPr/>
        </p:nvSpPr>
        <p:spPr>
          <a:xfrm>
            <a:off x="285750" y="2545236"/>
            <a:ext cx="41721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800"/>
              <a:buFont typeface="Noto Sans"/>
              <a:buNone/>
            </a:pPr>
            <a:r>
              <a:rPr lang="en-US" sz="180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Structure Diagrams</a:t>
            </a:r>
            <a:endParaRPr sz="1800" b="1" i="0" u="none" strike="noStrike" cap="none">
              <a:solidFill>
                <a:srgbClr val="27AB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428625" y="2969442"/>
            <a:ext cx="402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Class Diagram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428625" y="3168289"/>
            <a:ext cx="402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Shows classes, attributes, operations, and relationships between classes. The most commonly used UML diagram.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428625" y="3605751"/>
            <a:ext cx="402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Component Diagram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28625" y="3804598"/>
            <a:ext cx="402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Shows components and their dependencies, focusing on the physical structure of the implementation.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428625" y="4242060"/>
            <a:ext cx="402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Deployment Diagram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428625" y="4440907"/>
            <a:ext cx="402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Shows the physical deployment of artifacts on nodes (hardware/software execution environments).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4686300" y="2545236"/>
            <a:ext cx="41721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800"/>
              <a:buFont typeface="Noto Sans"/>
              <a:buNone/>
            </a:pPr>
            <a:r>
              <a:rPr lang="en-US" sz="1800" b="1" i="0" u="none" strike="noStrike" cap="none" dirty="0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Behavior Diagrams</a:t>
            </a:r>
            <a:endParaRPr sz="1800" b="1" i="0" u="none" strike="noStrike" cap="none" dirty="0">
              <a:solidFill>
                <a:srgbClr val="27AB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4829175" y="2969442"/>
            <a:ext cx="402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Use Case Diagram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829175" y="3168289"/>
            <a:ext cx="402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Shows functionality from user perspective, illustrating interactions between users and the system.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4829175" y="3605751"/>
            <a:ext cx="402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Activity Diagram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4829175" y="3804598"/>
            <a:ext cx="402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942"/>
              <a:buFont typeface="Noto Sans"/>
              <a:buNone/>
            </a:pPr>
            <a:r>
              <a:rPr lang="en-US" sz="942" b="0" i="0" u="none" strike="noStrike" cap="none" dirty="0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Shows workflow of stepwise activities and actions with support for choice, iteration, and concurrency.</a:t>
            </a:r>
            <a:endParaRPr sz="942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4829175" y="4242060"/>
            <a:ext cx="402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6581"/>
              </a:buClr>
              <a:buSzPts val="1046"/>
              <a:buFont typeface="Noto Sans"/>
              <a:buNone/>
            </a:pPr>
            <a:r>
              <a:rPr lang="en-US" sz="1046" b="1" i="0" u="none" strike="noStrike" cap="none" dirty="0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Sequence Diagram</a:t>
            </a:r>
            <a:r>
              <a:rPr lang="en-US" sz="1046" b="1" dirty="0">
                <a:solidFill>
                  <a:srgbClr val="486581"/>
                </a:solidFill>
                <a:latin typeface="Noto Sans"/>
                <a:ea typeface="Noto Sans"/>
                <a:cs typeface="Noto Sans"/>
                <a:sym typeface="Noto Sans"/>
              </a:rPr>
              <a:t> – Interaction Diagram</a:t>
            </a:r>
            <a:endParaRPr sz="1046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4829175" y="4440907"/>
            <a:ext cx="402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942"/>
              <a:buFont typeface="Noto Sans"/>
              <a:buNone/>
            </a:pPr>
            <a:r>
              <a:rPr lang="en-US" sz="942" b="0" i="0" u="none" strike="noStrike" cap="none" dirty="0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Shows object interactions arranged in time sequence, emphasizing the exchange of messages between objects.</a:t>
            </a:r>
            <a:endParaRPr sz="942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8" title="small.png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/>
          <p:nvPr/>
        </p:nvSpPr>
        <p:spPr>
          <a:xfrm>
            <a:off x="285750" y="243768"/>
            <a:ext cx="8572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What is SysML?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1847" y="780057"/>
            <a:ext cx="2560313" cy="13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0"/>
          <p:cNvSpPr/>
          <p:nvPr/>
        </p:nvSpPr>
        <p:spPr>
          <a:xfrm>
            <a:off x="1344250" y="2300565"/>
            <a:ext cx="6428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Systems Modeling Language (SysML) </a:t>
            </a:r>
            <a:r>
              <a:rPr lang="en-US" sz="1350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is a general-purpose visual modeling language for systems engineering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endParaRPr sz="1350">
              <a:solidFill>
                <a:srgbClr val="334E6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1371600" y="2827700"/>
            <a:ext cx="29433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Purpose:</a:t>
            </a:r>
            <a:endParaRPr sz="1350" b="0" i="0" u="none" strike="noStrike" cap="none">
              <a:solidFill>
                <a:srgbClr val="27AB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/>
          <p:nvPr/>
        </p:nvSpPr>
        <p:spPr>
          <a:xfrm>
            <a:off x="1371600" y="3095850"/>
            <a:ext cx="29433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Supports specification, analysis, design, verification, and validation of systems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1371600" y="3778399"/>
            <a:ext cx="29433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Addresses hardware, software, information, processes, personnel, and facilities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"/>
          <p:cNvSpPr/>
          <p:nvPr/>
        </p:nvSpPr>
        <p:spPr>
          <a:xfrm>
            <a:off x="1371600" y="4460949"/>
            <a:ext cx="2943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Overcomes UML's software bias for broader system modeling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"/>
          <p:cNvSpPr/>
          <p:nvPr/>
        </p:nvSpPr>
        <p:spPr>
          <a:xfrm>
            <a:off x="4657725" y="2827700"/>
            <a:ext cx="29433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Key Features:</a:t>
            </a:r>
            <a:endParaRPr sz="1350" b="0" i="0" u="none" strike="noStrike" cap="none">
              <a:solidFill>
                <a:srgbClr val="27AB8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4657726" y="3587255"/>
            <a:ext cx="29433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Extension to UML 2.0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4657726" y="3851560"/>
            <a:ext cx="2943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Implemented as plugins for UML modeling tools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4657726" y="4346819"/>
            <a:ext cx="2943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Enhances ability to manage growing system complexity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/>
          <p:nvPr/>
        </p:nvSpPr>
        <p:spPr>
          <a:xfrm>
            <a:off x="4657726" y="3095850"/>
            <a:ext cx="2943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14325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Char char="●"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Open source specification project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0" title="small.png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"/>
          <p:cNvSpPr/>
          <p:nvPr/>
        </p:nvSpPr>
        <p:spPr>
          <a:xfrm>
            <a:off x="285750" y="281065"/>
            <a:ext cx="85725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2700"/>
              <a:buFont typeface="Noto Sans"/>
              <a:buNone/>
            </a:pPr>
            <a:r>
              <a:rPr lang="en-US" sz="270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SysML Purpose and Development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428625" y="955623"/>
            <a:ext cx="39147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Open Source Development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428625" y="1208582"/>
            <a:ext cx="39147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SysML was developed as an open source specification project with an open source license for distribution and use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428625" y="2079885"/>
            <a:ext cx="39147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Overcoming Software Bias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1"/>
          <p:cNvSpPr/>
          <p:nvPr/>
        </p:nvSpPr>
        <p:spPr>
          <a:xfrm>
            <a:off x="428625" y="2332843"/>
            <a:ext cx="3914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UML has a software bias that limits its application for broader systems engineering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1"/>
          <p:cNvSpPr/>
          <p:nvPr/>
        </p:nvSpPr>
        <p:spPr>
          <a:xfrm>
            <a:off x="428625" y="2951188"/>
            <a:ext cx="39147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B83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27AB83"/>
                </a:solidFill>
                <a:latin typeface="Noto Sans"/>
                <a:ea typeface="Noto Sans"/>
                <a:cs typeface="Noto Sans"/>
                <a:sym typeface="Noto Sans"/>
              </a:rPr>
              <a:t>Managing Complexity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1"/>
          <p:cNvSpPr/>
          <p:nvPr/>
        </p:nvSpPr>
        <p:spPr>
          <a:xfrm>
            <a:off x="428625" y="3204146"/>
            <a:ext cx="39147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0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SysML enhances the ability to manage growing system complexity across hardware, software, and other domains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4800600" y="1278848"/>
            <a:ext cx="4057800" cy="24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4900" y="1391275"/>
            <a:ext cx="3829050" cy="224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"/>
          <p:cNvSpPr/>
          <p:nvPr/>
        </p:nvSpPr>
        <p:spPr>
          <a:xfrm>
            <a:off x="2474723" y="4423268"/>
            <a:ext cx="4194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SysML is specified as a profile (dialect) of UML 2.0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"/>
          <p:cNvSpPr/>
          <p:nvPr/>
        </p:nvSpPr>
        <p:spPr>
          <a:xfrm>
            <a:off x="285750" y="4721900"/>
            <a:ext cx="85725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E68"/>
              </a:buClr>
              <a:buSzPts val="732"/>
              <a:buFont typeface="Noto Sans"/>
              <a:buNone/>
            </a:pPr>
            <a:r>
              <a:rPr lang="en-US" sz="732" b="0" i="1" u="none" strike="noStrike" cap="none">
                <a:solidFill>
                  <a:srgbClr val="334E68"/>
                </a:solidFill>
                <a:latin typeface="Noto Sans"/>
                <a:ea typeface="Noto Sans"/>
                <a:cs typeface="Noto Sans"/>
                <a:sym typeface="Noto Sans"/>
              </a:rPr>
              <a:t>Frequently implemented as a plugin for popular UML modeling tools</a:t>
            </a:r>
            <a:endParaRPr sz="7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1" title="small.png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8229385" y="0"/>
            <a:ext cx="914615" cy="8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1335</Words>
  <Application>Microsoft Office PowerPoint</Application>
  <PresentationFormat>On-screen Show (16:9)</PresentationFormat>
  <Paragraphs>230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AYBÜKE KEÇECİ KANMAZ</cp:lastModifiedBy>
  <cp:revision>4</cp:revision>
  <dcterms:modified xsi:type="dcterms:W3CDTF">2025-10-21T05:39:13Z</dcterms:modified>
</cp:coreProperties>
</file>